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3"/>
    <p:sldId id="296" r:id="rId4"/>
    <p:sldId id="260" r:id="rId5"/>
    <p:sldId id="262" r:id="rId6"/>
    <p:sldId id="263" r:id="rId7"/>
    <p:sldId id="265" r:id="rId8"/>
    <p:sldId id="266" r:id="rId9"/>
    <p:sldId id="267" r:id="rId10"/>
    <p:sldId id="273" r:id="rId11"/>
    <p:sldId id="274" r:id="rId12"/>
    <p:sldId id="269" r:id="rId13"/>
    <p:sldId id="268" r:id="rId14"/>
    <p:sldId id="264" r:id="rId15"/>
    <p:sldId id="261" r:id="rId16"/>
    <p:sldId id="275" r:id="rId17"/>
    <p:sldId id="276" r:id="rId18"/>
    <p:sldId id="277" r:id="rId19"/>
    <p:sldId id="278" r:id="rId20"/>
    <p:sldId id="279" r:id="rId21"/>
    <p:sldId id="280" r:id="rId22"/>
    <p:sldId id="297" r:id="rId23"/>
    <p:sldId id="298" r:id="rId24"/>
    <p:sldId id="281" r:id="rId25"/>
    <p:sldId id="286" r:id="rId26"/>
    <p:sldId id="287" r:id="rId27"/>
    <p:sldId id="288" r:id="rId28"/>
    <p:sldId id="294" r:id="rId29"/>
    <p:sldId id="295" r:id="rId30"/>
    <p:sldId id="30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2F60F751-7C44-4832-8581-04C2795E44E2}"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AD335FC0-0E77-482D-BADC-316B9C2F4D0B}"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2F60F751-7C44-4832-8581-04C2795E44E2}"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2F60F751-7C44-4832-8581-04C2795E44E2}"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2F60F751-7C44-4832-8581-04C2795E44E2}"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2F60F751-7C44-4832-8581-04C2795E44E2}"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2F60F751-7C44-4832-8581-04C2795E44E2}"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2F60F751-7C44-4832-8581-04C2795E44E2}"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2F60F751-7C44-4832-8581-04C2795E44E2}"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2F60F751-7C44-4832-8581-04C2795E44E2}"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2F60F751-7C44-4832-8581-04C2795E44E2}"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2F60F751-7C44-4832-8581-04C2795E44E2}" type="datetimeFigureOut">
              <a:rPr lang="en-US" smtClean="0"/>
            </a:fld>
            <a:endParaRPr lang="en-US"/>
          </a:p>
        </p:txBody>
      </p:sp>
      <p:sp>
        <p:nvSpPr>
          <p:cNvPr id="6" name="Footer Placeholder 5"/>
          <p:cNvSpPr>
            <a:spLocks noGrp="1"/>
          </p:cNvSpPr>
          <p:nvPr>
            <p:ph type="ftr" sz="quarter" idx="11"/>
          </p:nvPr>
        </p:nvSpPr>
        <p:spPr/>
        <p:txBody>
          <a:bodyPr/>
          <a:p>
            <a:endParaRPr lang="en-US" dirty="0"/>
          </a:p>
        </p:txBody>
      </p:sp>
      <p:sp>
        <p:nvSpPr>
          <p:cNvPr id="7" name="Slide Number Placeholder 6"/>
          <p:cNvSpPr>
            <a:spLocks noGrp="1"/>
          </p:cNvSpPr>
          <p:nvPr>
            <p:ph type="sldNum" sz="quarter" idx="12"/>
          </p:nvPr>
        </p:nvSpPr>
        <p:spPr/>
        <p:txBody>
          <a:bodyPr/>
          <a:p>
            <a:fld id="{AD335FC0-0E77-482D-BADC-316B9C2F4D0B}"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8"/>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2F60F751-7C44-4832-8581-04C2795E44E2}"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AD335FC0-0E77-482D-BADC-316B9C2F4D0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6.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pn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21335" y="1978660"/>
            <a:ext cx="10139045" cy="3789045"/>
          </a:xfrm>
          <a:prstGeom prst="roundRect">
            <a:avLst/>
          </a:prstGeom>
          <a:solidFill>
            <a:srgbClr val="000000">
              <a:alpha val="0"/>
            </a:srgbClr>
          </a:solidFill>
          <a:ln>
            <a:gradFill>
              <a:gsLst>
                <a:gs pos="50000">
                  <a:schemeClr val="accent2"/>
                </a:gs>
                <a:gs pos="0">
                  <a:schemeClr val="accent2">
                    <a:lumMod val="25000"/>
                    <a:lumOff val="75000"/>
                  </a:schemeClr>
                </a:gs>
                <a:gs pos="100000">
                  <a:schemeClr val="accent2">
                    <a:lumMod val="85000"/>
                  </a:schemeClr>
                </a:gs>
              </a:gsLst>
              <a:lin ang="5400000" scaled="0"/>
            </a:gradFill>
          </a:ln>
        </p:spPr>
        <p:style>
          <a:lnRef idx="3">
            <a:schemeClr val="lt1"/>
          </a:lnRef>
          <a:fillRef idx="1">
            <a:schemeClr val="dk1"/>
          </a:fillRef>
          <a:effectRef idx="1">
            <a:schemeClr val="dk1"/>
          </a:effectRef>
          <a:fontRef idx="minor">
            <a:schemeClr val="lt1"/>
          </a:fontRef>
        </p:style>
        <p:txBody>
          <a:bodyPr rtlCol="0" anchor="ctr"/>
          <a:lstStyle/>
          <a:p>
            <a:pPr algn="ctr"/>
            <a:r>
              <a:rPr lang="en-US" sz="4600" b="1" dirty="0">
                <a:solidFill>
                  <a:schemeClr val="tx1"/>
                </a:solidFill>
                <a:latin typeface="Times New Roman" panose="02020603050405020304" pitchFamily="18" charset="0"/>
                <a:cs typeface="Times New Roman" panose="02020603050405020304" pitchFamily="18" charset="0"/>
              </a:rPr>
              <a:t>BLoved-Bidding</a:t>
            </a:r>
            <a:endParaRPr lang="en-US" sz="4600" b="1" dirty="0">
              <a:solidFill>
                <a:schemeClr val="tx1"/>
              </a:solidFill>
              <a:latin typeface="Times New Roman" panose="02020603050405020304" pitchFamily="18" charset="0"/>
              <a:cs typeface="Times New Roman" panose="02020603050405020304" pitchFamily="18" charset="0"/>
            </a:endParaRPr>
          </a:p>
          <a:p>
            <a:pPr algn="ctr"/>
            <a:endParaRPr lang="en-US" sz="2600" b="1" dirty="0">
              <a:solidFill>
                <a:schemeClr val="tx1"/>
              </a:solidFill>
              <a:latin typeface="Times New Roman" panose="02020603050405020304" pitchFamily="18" charset="0"/>
              <a:cs typeface="Times New Roman" panose="02020603050405020304" pitchFamily="18" charset="0"/>
            </a:endParaRPr>
          </a:p>
          <a:p>
            <a:pPr algn="ctr"/>
            <a:endParaRPr lang="en-US" sz="2600" b="1" dirty="0">
              <a:solidFill>
                <a:schemeClr val="tx1"/>
              </a:solidFill>
              <a:latin typeface="Times New Roman" panose="02020603050405020304" pitchFamily="18" charset="0"/>
              <a:cs typeface="Times New Roman" panose="02020603050405020304" pitchFamily="18" charset="0"/>
            </a:endParaRPr>
          </a:p>
          <a:p>
            <a:pPr algn="ctr"/>
            <a:r>
              <a:rPr lang="en-US" sz="2600" b="1" dirty="0">
                <a:solidFill>
                  <a:schemeClr val="tx1"/>
                </a:solidFill>
                <a:latin typeface="Times New Roman" panose="02020603050405020304" pitchFamily="18" charset="0"/>
                <a:cs typeface="Times New Roman" panose="02020603050405020304" pitchFamily="18" charset="0"/>
              </a:rPr>
              <a:t>Supervisor Name: Ms Ayesha Majid</a:t>
            </a:r>
            <a:endParaRPr lang="en-US" sz="2600" b="1" dirty="0">
              <a:solidFill>
                <a:schemeClr val="tx1"/>
              </a:solidFill>
              <a:latin typeface="Times New Roman" panose="02020603050405020304" pitchFamily="18" charset="0"/>
              <a:cs typeface="Times New Roman" panose="02020603050405020304" pitchFamily="18" charset="0"/>
            </a:endParaRPr>
          </a:p>
          <a:p>
            <a:pPr algn="ctr"/>
            <a:endParaRPr lang="en-US" sz="2600" b="1" dirty="0">
              <a:solidFill>
                <a:schemeClr val="tx1"/>
              </a:solidFill>
              <a:latin typeface="Times New Roman" panose="02020603050405020304" pitchFamily="18" charset="0"/>
              <a:cs typeface="Times New Roman" panose="02020603050405020304" pitchFamily="18" charset="0"/>
            </a:endParaRPr>
          </a:p>
          <a:p>
            <a:pPr algn="ctr"/>
            <a:r>
              <a:rPr lang="en-US" sz="2600" b="1" dirty="0">
                <a:solidFill>
                  <a:schemeClr val="tx1"/>
                </a:solidFill>
                <a:latin typeface="Times New Roman" panose="02020603050405020304" pitchFamily="18" charset="0"/>
                <a:cs typeface="Times New Roman" panose="02020603050405020304" pitchFamily="18" charset="0"/>
              </a:rPr>
              <a:t>Student Name: Muhammad Nasir</a:t>
            </a:r>
            <a:br>
              <a:rPr lang="en-US" sz="2600" b="1" dirty="0">
                <a:solidFill>
                  <a:schemeClr val="tx1"/>
                </a:solidFill>
                <a:latin typeface="Times New Roman" panose="02020603050405020304" pitchFamily="18" charset="0"/>
                <a:cs typeface="Times New Roman" panose="02020603050405020304" pitchFamily="18" charset="0"/>
              </a:rPr>
            </a:br>
            <a:r>
              <a:rPr lang="en-US" sz="2600" b="1" dirty="0">
                <a:solidFill>
                  <a:schemeClr val="tx1"/>
                </a:solidFill>
                <a:latin typeface="Times New Roman" panose="02020603050405020304" pitchFamily="18" charset="0"/>
                <a:cs typeface="Times New Roman" panose="02020603050405020304" pitchFamily="18" charset="0"/>
              </a:rPr>
              <a:t>Sap ID: 25924</a:t>
            </a:r>
            <a:endParaRPr lang="en-US" sz="2600" b="1" dirty="0">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
        <p:nvSpPr>
          <p:cNvPr id="2" name="Text Box 1"/>
          <p:cNvSpPr txBox="1"/>
          <p:nvPr/>
        </p:nvSpPr>
        <p:spPr>
          <a:xfrm>
            <a:off x="1718310" y="238760"/>
            <a:ext cx="8526780" cy="491490"/>
          </a:xfrm>
          <a:prstGeom prst="rect">
            <a:avLst/>
          </a:prstGeom>
          <a:noFill/>
        </p:spPr>
        <p:txBody>
          <a:bodyPr wrap="square" rtlCol="0">
            <a:spAutoFit/>
          </a:bodyPr>
          <a:p>
            <a:pPr algn="ctr"/>
            <a:r>
              <a:rPr lang="en-US" sz="2600">
                <a:latin typeface="Times New Roman" panose="02020603050405020304" pitchFamily="18" charset="0"/>
                <a:cs typeface="Times New Roman" panose="02020603050405020304" pitchFamily="18" charset="0"/>
              </a:rPr>
              <a:t>Final Year Project - II</a:t>
            </a:r>
            <a:endParaRPr lang="en-US" sz="26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1335" y="1978660"/>
            <a:ext cx="2507615" cy="25076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Usecase</a:t>
            </a:r>
            <a:r>
              <a:rPr lang="en-US" dirty="0"/>
              <a:t> Diagram</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352290" y="1311275"/>
            <a:ext cx="3283585" cy="5546725"/>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Class Diagram</a:t>
            </a:r>
            <a:endParaRPr lang="en-US" dirty="0"/>
          </a:p>
        </p:txBody>
      </p:sp>
      <p:pic>
        <p:nvPicPr>
          <p:cNvPr id="8" name="Content Placeholder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812925" y="1624965"/>
            <a:ext cx="7823835" cy="502666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Sequence Diagram</a:t>
            </a:r>
            <a:endParaRPr lang="en-US" dirty="0"/>
          </a:p>
        </p:txBody>
      </p:sp>
      <p:pic>
        <p:nvPicPr>
          <p:cNvPr id="9" name="Content Placeholder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220085" y="1608455"/>
            <a:ext cx="4643755" cy="5081270"/>
          </a:xfr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Activity Diagram</a:t>
            </a:r>
            <a:endParaRPr lang="en-US"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55076" y="2001840"/>
            <a:ext cx="2757269" cy="4729551"/>
          </a:xfr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407" y="2001840"/>
            <a:ext cx="3151185" cy="472955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975" y="2001839"/>
            <a:ext cx="3162300" cy="472955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
        <p:nvSpPr>
          <p:cNvPr id="4" name="Title 1"/>
          <p:cNvSpPr>
            <a:spLocks noGrp="1"/>
          </p:cNvSpPr>
          <p:nvPr/>
        </p:nvSpPr>
        <p:spPr>
          <a:xfrm>
            <a:off x="609600" y="190500"/>
            <a:ext cx="10972800" cy="582613"/>
          </a:xfrm>
          <a:prstGeom prst="rect">
            <a:avLst/>
          </a:prstGeom>
          <a:noFill/>
          <a:ln w="9525">
            <a:noFill/>
          </a:ln>
        </p:spPr>
        <p:txBody>
          <a:bodyPr anchor="ctr" anchorCtr="0"/>
          <a:lst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a:lstStyle>
          <a:p>
            <a:pPr algn="ctr"/>
            <a:r>
              <a:rPr lang="en-US" dirty="0"/>
              <a:t>Activity Diagram</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Home Page Hero Section</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4" name="Picture 3"/>
          <p:cNvPicPr>
            <a:picLocks noChangeAspect="1"/>
          </p:cNvPicPr>
          <p:nvPr/>
        </p:nvPicPr>
        <p:blipFill>
          <a:blip r:embed="rId2"/>
          <a:stretch>
            <a:fillRect/>
          </a:stretch>
        </p:blipFill>
        <p:spPr>
          <a:xfrm>
            <a:off x="0" y="975995"/>
            <a:ext cx="12192000" cy="56324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Home Page Category Section</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69626"/>
            <a:ext cx="1531807" cy="1531807"/>
          </a:xfrm>
          <a:prstGeom prst="rect">
            <a:avLst/>
          </a:prstGeom>
        </p:spPr>
      </p:pic>
      <p:pic>
        <p:nvPicPr>
          <p:cNvPr id="6" name="Content Placeholder 5"/>
          <p:cNvPicPr>
            <a:picLocks noChangeAspect="1"/>
          </p:cNvPicPr>
          <p:nvPr>
            <p:ph idx="1"/>
          </p:nvPr>
        </p:nvPicPr>
        <p:blipFill>
          <a:blip r:embed="rId2"/>
          <a:stretch>
            <a:fillRect/>
          </a:stretch>
        </p:blipFill>
        <p:spPr>
          <a:xfrm>
            <a:off x="937260" y="1346200"/>
            <a:ext cx="9959340" cy="47815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HomePage</a:t>
            </a:r>
            <a:r>
              <a:rPr lang="en-US" dirty="0"/>
              <a:t> Best Deal Section</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6" name="Content Placeholder 5"/>
          <p:cNvPicPr>
            <a:picLocks noChangeAspect="1"/>
          </p:cNvPicPr>
          <p:nvPr>
            <p:ph idx="1"/>
          </p:nvPr>
        </p:nvPicPr>
        <p:blipFill>
          <a:blip r:embed="rId2"/>
          <a:stretch>
            <a:fillRect/>
          </a:stretch>
        </p:blipFill>
        <p:spPr>
          <a:xfrm>
            <a:off x="609600" y="1754505"/>
            <a:ext cx="10409555" cy="40087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HomePage</a:t>
            </a:r>
            <a:r>
              <a:rPr lang="en-US" dirty="0"/>
              <a:t> Feature Product Section</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6" name="Content Placeholder 5"/>
          <p:cNvPicPr>
            <a:picLocks noChangeAspect="1"/>
          </p:cNvPicPr>
          <p:nvPr>
            <p:ph idx="1"/>
          </p:nvPr>
        </p:nvPicPr>
        <p:blipFill>
          <a:blip r:embed="rId2"/>
          <a:stretch>
            <a:fillRect/>
          </a:stretch>
        </p:blipFill>
        <p:spPr>
          <a:xfrm>
            <a:off x="609600" y="1553845"/>
            <a:ext cx="10262870" cy="45046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Home Page Footer Section</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6" name="Content Placeholder 5"/>
          <p:cNvPicPr>
            <a:picLocks noChangeAspect="1"/>
          </p:cNvPicPr>
          <p:nvPr>
            <p:ph idx="1"/>
          </p:nvPr>
        </p:nvPicPr>
        <p:blipFill>
          <a:blip r:embed="rId2"/>
          <a:stretch>
            <a:fillRect/>
          </a:stretch>
        </p:blipFill>
        <p:spPr>
          <a:xfrm>
            <a:off x="426085" y="1829435"/>
            <a:ext cx="10972800" cy="41649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Home Page Products</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6" name="Content Placeholder 5"/>
          <p:cNvPicPr>
            <a:picLocks noChangeAspect="1"/>
          </p:cNvPicPr>
          <p:nvPr>
            <p:ph idx="1"/>
          </p:nvPr>
        </p:nvPicPr>
        <p:blipFill>
          <a:blip r:embed="rId2"/>
          <a:stretch>
            <a:fillRect/>
          </a:stretch>
        </p:blipFill>
        <p:spPr>
          <a:xfrm>
            <a:off x="889000" y="1358265"/>
            <a:ext cx="10027920" cy="47694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a:t>
            </a:r>
            <a:endParaRPr lang="en-US" dirty="0"/>
          </a:p>
        </p:txBody>
      </p:sp>
      <p:sp>
        <p:nvSpPr>
          <p:cNvPr id="3" name="Content Placeholder 2"/>
          <p:cNvSpPr>
            <a:spLocks noGrp="1"/>
          </p:cNvSpPr>
          <p:nvPr>
            <p:ph idx="1"/>
          </p:nvPr>
        </p:nvSpPr>
        <p:spPr>
          <a:xfrm>
            <a:off x="609600" y="1898015"/>
            <a:ext cx="10972800" cy="3747770"/>
          </a:xfrm>
        </p:spPr>
        <p:txBody>
          <a:bodyPr/>
          <a:lstStyle/>
          <a:p>
            <a:r>
              <a:rPr lang="en-US" sz="2600" dirty="0" err="1">
                <a:latin typeface="Times New Roman" panose="02020603050405020304" pitchFamily="18" charset="0"/>
                <a:cs typeface="Times New Roman" panose="02020603050405020304" pitchFamily="18" charset="0"/>
              </a:rPr>
              <a:t>Bloved</a:t>
            </a:r>
            <a:r>
              <a:rPr lang="en-US" sz="2600" dirty="0">
                <a:latin typeface="Times New Roman" panose="02020603050405020304" pitchFamily="18" charset="0"/>
                <a:cs typeface="Times New Roman" panose="02020603050405020304" pitchFamily="18" charset="0"/>
              </a:rPr>
              <a:t> Bidding is an online marketplace for buying and selling pre-loved items. Built with the MERN stack, it allows buyers to browse products, join live auctions, and buy items directly. Sellers can create products, Create auctions, manage orders, and create promotions. Admins oversee users, products, and transactions. The platform ensures fair bidding, secure transactions, and a smooth user experience. With features like messaging, reviews, and event creation, </a:t>
            </a:r>
            <a:r>
              <a:rPr lang="en-US" sz="2600" dirty="0" err="1">
                <a:latin typeface="Times New Roman" panose="02020603050405020304" pitchFamily="18" charset="0"/>
                <a:cs typeface="Times New Roman" panose="02020603050405020304" pitchFamily="18" charset="0"/>
              </a:rPr>
              <a:t>Bloved</a:t>
            </a:r>
            <a:r>
              <a:rPr lang="en-US" sz="2600" dirty="0">
                <a:latin typeface="Times New Roman" panose="02020603050405020304" pitchFamily="18" charset="0"/>
                <a:cs typeface="Times New Roman" panose="02020603050405020304" pitchFamily="18" charset="0"/>
              </a:rPr>
              <a:t> Bidding offers a trusted and competitive alternative for online buying and selling.</a:t>
            </a:r>
            <a:endParaRPr lang="en-US" sz="2600" dirty="0">
              <a:latin typeface="Times New Roman" panose="02020603050405020304" pitchFamily="18" charset="0"/>
              <a:cs typeface="Times New Roman" panose="02020603050405020304" pitchFamily="18" charset="0"/>
            </a:endParaRPr>
          </a:p>
          <a:p>
            <a:endParaRPr lang="en-US" sz="26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Live Auction</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54636"/>
            <a:ext cx="1531807" cy="1531807"/>
          </a:xfrm>
          <a:prstGeom prst="rect">
            <a:avLst/>
          </a:prstGeom>
        </p:spPr>
      </p:pic>
      <p:pic>
        <p:nvPicPr>
          <p:cNvPr id="6" name="Content Placeholder 5"/>
          <p:cNvPicPr>
            <a:picLocks noChangeAspect="1"/>
          </p:cNvPicPr>
          <p:nvPr>
            <p:ph idx="1"/>
          </p:nvPr>
        </p:nvPicPr>
        <p:blipFill>
          <a:blip r:embed="rId2"/>
          <a:stretch>
            <a:fillRect/>
          </a:stretch>
        </p:blipFill>
        <p:spPr>
          <a:xfrm>
            <a:off x="109855" y="1875155"/>
            <a:ext cx="5403850" cy="4040505"/>
          </a:xfrm>
          <a:prstGeom prst="rect">
            <a:avLst/>
          </a:prstGeom>
        </p:spPr>
      </p:pic>
      <p:pic>
        <p:nvPicPr>
          <p:cNvPr id="8" name="Picture 7"/>
          <p:cNvPicPr>
            <a:picLocks noChangeAspect="1"/>
          </p:cNvPicPr>
          <p:nvPr/>
        </p:nvPicPr>
        <p:blipFill>
          <a:blip r:embed="rId3"/>
          <a:stretch>
            <a:fillRect/>
          </a:stretch>
        </p:blipFill>
        <p:spPr>
          <a:xfrm>
            <a:off x="5513070" y="1874520"/>
            <a:ext cx="6678930" cy="42087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User Sign Up</a:t>
            </a:r>
            <a:endParaRPr lang="en-US" dirty="0"/>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4" name="Picture 3"/>
          <p:cNvPicPr>
            <a:picLocks noChangeAspect="1"/>
          </p:cNvPicPr>
          <p:nvPr/>
        </p:nvPicPr>
        <p:blipFill>
          <a:blip r:embed="rId2"/>
          <a:stretch>
            <a:fillRect/>
          </a:stretch>
        </p:blipFill>
        <p:spPr>
          <a:xfrm>
            <a:off x="762000" y="1539240"/>
            <a:ext cx="10041255" cy="48094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User Sign Up Successfully</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42860" y="2771140"/>
            <a:ext cx="4239895" cy="303403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4" name="Picture 3"/>
          <p:cNvPicPr>
            <a:picLocks noChangeAspect="1"/>
          </p:cNvPicPr>
          <p:nvPr/>
        </p:nvPicPr>
        <p:blipFill>
          <a:blip r:embed="rId3"/>
          <a:stretch>
            <a:fillRect/>
          </a:stretch>
        </p:blipFill>
        <p:spPr>
          <a:xfrm>
            <a:off x="90170" y="1736090"/>
            <a:ext cx="7552055" cy="48520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User Profile </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6" name="Content Placeholder 5"/>
          <p:cNvPicPr>
            <a:picLocks noChangeAspect="1"/>
          </p:cNvPicPr>
          <p:nvPr>
            <p:ph idx="1"/>
          </p:nvPr>
        </p:nvPicPr>
        <p:blipFill>
          <a:blip r:embed="rId2"/>
          <a:stretch>
            <a:fillRect/>
          </a:stretch>
        </p:blipFill>
        <p:spPr>
          <a:xfrm>
            <a:off x="1017905" y="1357630"/>
            <a:ext cx="9779635" cy="47701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Login Shop</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6" name="Content Placeholder 5"/>
          <p:cNvPicPr>
            <a:picLocks noChangeAspect="1"/>
          </p:cNvPicPr>
          <p:nvPr>
            <p:ph idx="1"/>
          </p:nvPr>
        </p:nvPicPr>
        <p:blipFill>
          <a:blip r:embed="rId2"/>
          <a:stretch>
            <a:fillRect/>
          </a:stretch>
        </p:blipFill>
        <p:spPr>
          <a:xfrm>
            <a:off x="895350" y="1395095"/>
            <a:ext cx="9938385" cy="4732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Upload Product With Auction </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9" name="Content Placeholder 8"/>
          <p:cNvPicPr>
            <a:picLocks noChangeAspect="1"/>
          </p:cNvPicPr>
          <p:nvPr>
            <p:ph idx="1"/>
          </p:nvPr>
        </p:nvPicPr>
        <p:blipFill>
          <a:blip r:embed="rId2"/>
          <a:stretch>
            <a:fillRect/>
          </a:stretch>
        </p:blipFill>
        <p:spPr>
          <a:xfrm>
            <a:off x="3660775" y="1174750"/>
            <a:ext cx="4869180" cy="4953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Upload Product</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6" name="Content Placeholder 5"/>
          <p:cNvPicPr>
            <a:picLocks noChangeAspect="1"/>
          </p:cNvPicPr>
          <p:nvPr>
            <p:ph idx="1"/>
          </p:nvPr>
        </p:nvPicPr>
        <p:blipFill>
          <a:blip r:embed="rId2"/>
          <a:stretch>
            <a:fillRect/>
          </a:stretch>
        </p:blipFill>
        <p:spPr>
          <a:xfrm>
            <a:off x="805180" y="1427480"/>
            <a:ext cx="10040620" cy="47002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View and Manage User</a:t>
            </a:r>
            <a:endParaRPr 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9" name="Content Placeholder 8"/>
          <p:cNvPicPr>
            <a:picLocks noChangeAspect="1"/>
          </p:cNvPicPr>
          <p:nvPr>
            <p:ph idx="1"/>
          </p:nvPr>
        </p:nvPicPr>
        <p:blipFill>
          <a:blip r:embed="rId2"/>
          <a:stretch>
            <a:fillRect/>
          </a:stretch>
        </p:blipFill>
        <p:spPr>
          <a:xfrm>
            <a:off x="609600" y="2306955"/>
            <a:ext cx="10972800" cy="26879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Admin View All Product</a:t>
            </a:r>
            <a:endParaRPr lang="en-US"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5" name="Content Placeholder 4"/>
          <p:cNvPicPr>
            <a:picLocks noChangeAspect="1"/>
          </p:cNvPicPr>
          <p:nvPr>
            <p:ph idx="1"/>
          </p:nvPr>
        </p:nvPicPr>
        <p:blipFill>
          <a:blip r:embed="rId2"/>
          <a:stretch>
            <a:fillRect/>
          </a:stretch>
        </p:blipFill>
        <p:spPr>
          <a:xfrm>
            <a:off x="859155" y="1174750"/>
            <a:ext cx="10472420" cy="52266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a:xfrm>
            <a:off x="1888761" y="1079292"/>
            <a:ext cx="7839855" cy="497673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8000" b="1" dirty="0"/>
              <a:t>Thanks</a:t>
            </a:r>
            <a:endParaRPr lang="en-US" sz="8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Statement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53652" y="1661867"/>
            <a:ext cx="6170643" cy="4148333"/>
          </a:xfrm>
        </p:spPr>
        <p:txBody>
          <a:bodyPr>
            <a:noAutofit/>
          </a:bodyPr>
          <a:lstStyle/>
          <a:p>
            <a:pPr>
              <a:buFont typeface="Wingdings" panose="05000000000000000000" pitchFamily="2" charset="2"/>
              <a:buChar char="Ø"/>
            </a:pPr>
            <a:r>
              <a:rPr lang="en-US" sz="2000" b="1" dirty="0"/>
              <a:t>Unused items go to waste</a:t>
            </a:r>
            <a:r>
              <a:rPr lang="en-US" sz="2000" dirty="0"/>
              <a:t> because there is no proper platform to resell them easily.</a:t>
            </a:r>
            <a:endParaRPr lang="en-US" sz="2000" dirty="0"/>
          </a:p>
          <a:p>
            <a:pPr>
              <a:buFont typeface="Wingdings" panose="05000000000000000000" pitchFamily="2" charset="2"/>
              <a:buChar char="Ø"/>
            </a:pPr>
            <a:r>
              <a:rPr lang="en-US" sz="2000" b="1" dirty="0"/>
              <a:t>Existing marketplaces lack competitive bidding</a:t>
            </a:r>
            <a:r>
              <a:rPr lang="en-US" sz="2000" dirty="0"/>
              <a:t>, making it hard for sellers to get the best price.</a:t>
            </a:r>
            <a:endParaRPr lang="en-US" sz="2000" dirty="0"/>
          </a:p>
          <a:p>
            <a:pPr>
              <a:buFont typeface="Wingdings" panose="05000000000000000000" pitchFamily="2" charset="2"/>
              <a:buChar char="Ø"/>
            </a:pPr>
            <a:r>
              <a:rPr lang="en-US" sz="2000" b="1" dirty="0"/>
              <a:t>Buyers struggle to find affordable second-hand items</a:t>
            </a:r>
            <a:r>
              <a:rPr lang="en-US" sz="2000" dirty="0"/>
              <a:t> with a transparent bidding system.</a:t>
            </a:r>
            <a:endParaRPr lang="en-US" sz="2000" dirty="0"/>
          </a:p>
          <a:p>
            <a:pPr>
              <a:buFont typeface="Wingdings" panose="05000000000000000000" pitchFamily="2" charset="2"/>
              <a:buChar char="Ø"/>
            </a:pPr>
            <a:r>
              <a:rPr lang="en-US" sz="2000" b="1" dirty="0"/>
              <a:t>Facebook and Instagram pages exist for buying and selling, but no dedicated platform</a:t>
            </a:r>
            <a:r>
              <a:rPr lang="en-US" sz="2000" dirty="0"/>
              <a:t> provides a proper bidding system with structured transactions.</a:t>
            </a:r>
            <a:endParaRPr lang="en-US" sz="20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rcRect t="28138"/>
          <a:stretch>
            <a:fillRect/>
          </a:stretch>
        </p:blipFill>
        <p:spPr>
          <a:xfrm>
            <a:off x="7294880" y="2070735"/>
            <a:ext cx="1134745" cy="179070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rcRect t="15570"/>
          <a:stretch>
            <a:fillRect/>
          </a:stretch>
        </p:blipFill>
        <p:spPr>
          <a:xfrm>
            <a:off x="8900160" y="2071370"/>
            <a:ext cx="1045210" cy="175958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905" y="2071370"/>
            <a:ext cx="1192530" cy="1759585"/>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1640" y="3931475"/>
            <a:ext cx="941262" cy="2157621"/>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2424" y="3931474"/>
            <a:ext cx="941263" cy="2157622"/>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4860" y="3931474"/>
            <a:ext cx="941263" cy="2157623"/>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5146" y="3931474"/>
            <a:ext cx="934626" cy="21424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Solution</a:t>
            </a:r>
            <a:endParaRPr lang="en-US" dirty="0"/>
          </a:p>
        </p:txBody>
      </p:sp>
      <p:sp>
        <p:nvSpPr>
          <p:cNvPr id="3" name="Content Placeholder 2"/>
          <p:cNvSpPr>
            <a:spLocks noGrp="1"/>
          </p:cNvSpPr>
          <p:nvPr>
            <p:ph idx="1"/>
          </p:nvPr>
        </p:nvSpPr>
        <p:spPr>
          <a:xfrm>
            <a:off x="474345" y="1905000"/>
            <a:ext cx="10972800" cy="4182110"/>
          </a:xfrm>
        </p:spPr>
        <p:txBody>
          <a:bodyPr/>
          <a:lstStyle/>
          <a:p>
            <a:pPr>
              <a:buFont typeface="Wingdings" panose="05000000000000000000" pitchFamily="2" charset="2"/>
              <a:buChar char="Ø"/>
            </a:pPr>
            <a:r>
              <a:rPr lang="en-US" sz="2600" b="1" dirty="0"/>
              <a:t>Structured Bidding System</a:t>
            </a:r>
            <a:r>
              <a:rPr lang="en-US" sz="2600" dirty="0"/>
              <a:t>: Allows sellers to auction pre-loved items, ensuring competitive pricing.</a:t>
            </a:r>
            <a:endParaRPr lang="en-US" sz="2600" dirty="0"/>
          </a:p>
          <a:p>
            <a:pPr>
              <a:buFont typeface="Wingdings" panose="05000000000000000000" pitchFamily="2" charset="2"/>
              <a:buChar char="Ø"/>
            </a:pPr>
            <a:r>
              <a:rPr lang="en-US" sz="2600" b="1" dirty="0"/>
              <a:t>Direct Buy Option:</a:t>
            </a:r>
            <a:r>
              <a:rPr lang="en-US" sz="2600" dirty="0"/>
              <a:t> Buyers can purchase products instantly without participating in the auction.</a:t>
            </a:r>
            <a:endParaRPr lang="en-US" sz="2600" dirty="0"/>
          </a:p>
          <a:p>
            <a:pPr>
              <a:buFont typeface="Wingdings" panose="05000000000000000000" pitchFamily="2" charset="2"/>
              <a:buChar char="Ø"/>
            </a:pPr>
            <a:r>
              <a:rPr lang="en-US" sz="2600" b="1" dirty="0"/>
              <a:t>Seller Dashboard:</a:t>
            </a:r>
            <a:r>
              <a:rPr lang="en-US" sz="2600" dirty="0"/>
              <a:t> Helps sellers manage orders, products, bids, events, and promotions easily.</a:t>
            </a:r>
            <a:endParaRPr lang="en-US" sz="2600" dirty="0"/>
          </a:p>
          <a:p>
            <a:pPr>
              <a:buFont typeface="Wingdings" panose="05000000000000000000" pitchFamily="2" charset="2"/>
              <a:buChar char="Ø"/>
            </a:pPr>
            <a:r>
              <a:rPr lang="en-US" sz="2600" b="1" dirty="0"/>
              <a:t>Buyer Convenience:</a:t>
            </a:r>
            <a:r>
              <a:rPr lang="en-US" sz="2600" dirty="0"/>
              <a:t> Users can browse, bid, buy, and communicate with sellers efficiently.</a:t>
            </a:r>
            <a:endParaRPr lang="en-US" sz="2600" dirty="0"/>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Solution</a:t>
            </a:r>
            <a:endParaRPr lang="en-US" dirty="0"/>
          </a:p>
        </p:txBody>
      </p:sp>
      <p:sp>
        <p:nvSpPr>
          <p:cNvPr id="3" name="Content Placeholder 2"/>
          <p:cNvSpPr>
            <a:spLocks noGrp="1"/>
          </p:cNvSpPr>
          <p:nvPr>
            <p:ph idx="1"/>
          </p:nvPr>
        </p:nvSpPr>
        <p:spPr>
          <a:xfrm>
            <a:off x="609600" y="2004060"/>
            <a:ext cx="10972800" cy="4123690"/>
          </a:xfrm>
        </p:spPr>
        <p:txBody>
          <a:bodyPr/>
          <a:lstStyle/>
          <a:p>
            <a:pPr>
              <a:buFont typeface="Wingdings" panose="05000000000000000000" pitchFamily="2" charset="2"/>
              <a:buChar char="Ø"/>
            </a:pPr>
            <a:r>
              <a:rPr lang="en-US" sz="2600" b="1" dirty="0"/>
              <a:t>Review &amp; Rating System:</a:t>
            </a:r>
            <a:r>
              <a:rPr lang="en-US" sz="2600" dirty="0"/>
              <a:t> Ensures product quality and builds trust between buyers and sellers.</a:t>
            </a:r>
            <a:endParaRPr lang="en-US" sz="2600" dirty="0"/>
          </a:p>
          <a:p>
            <a:pPr>
              <a:buFont typeface="Wingdings" panose="05000000000000000000" pitchFamily="2" charset="2"/>
              <a:buChar char="Ø"/>
            </a:pPr>
            <a:r>
              <a:rPr lang="en-US" sz="2600" b="1" dirty="0"/>
              <a:t>Seamless Communication:</a:t>
            </a:r>
            <a:r>
              <a:rPr lang="en-US" sz="2600" dirty="0"/>
              <a:t> Integrated messaging system for direct interaction between buyers and sellers.</a:t>
            </a:r>
            <a:endParaRPr lang="en-US" sz="2600" dirty="0"/>
          </a:p>
          <a:p>
            <a:pPr>
              <a:buFont typeface="Wingdings" panose="05000000000000000000" pitchFamily="2" charset="2"/>
              <a:buChar char="Ø"/>
            </a:pPr>
            <a:r>
              <a:rPr lang="en-US" sz="2600" b="1" dirty="0"/>
              <a:t>Dedicated Marketplace:</a:t>
            </a:r>
            <a:r>
              <a:rPr lang="en-US" sz="2600" dirty="0"/>
              <a:t> Unlike Facebook or Instagram pages, </a:t>
            </a:r>
            <a:r>
              <a:rPr lang="en-US" sz="2600" dirty="0" err="1"/>
              <a:t>Bloved</a:t>
            </a:r>
            <a:r>
              <a:rPr lang="en-US" sz="2600" dirty="0"/>
              <a:t> Bidding provides a </a:t>
            </a:r>
            <a:r>
              <a:rPr lang="en-US" sz="2600" b="1" dirty="0"/>
              <a:t>proper platform</a:t>
            </a:r>
            <a:r>
              <a:rPr lang="en-US" sz="2600" dirty="0"/>
              <a:t> for structured resale and biddings.</a:t>
            </a:r>
            <a:endParaRPr lang="en-US" sz="2600"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Features</a:t>
            </a:r>
            <a:endParaRPr lang="en-US" dirty="0"/>
          </a:p>
        </p:txBody>
      </p:sp>
      <p:sp>
        <p:nvSpPr>
          <p:cNvPr id="3" name="Content Placeholder 2"/>
          <p:cNvSpPr>
            <a:spLocks noGrp="1"/>
          </p:cNvSpPr>
          <p:nvPr>
            <p:ph idx="1"/>
          </p:nvPr>
        </p:nvSpPr>
        <p:spPr>
          <a:xfrm>
            <a:off x="5655945" y="1818005"/>
            <a:ext cx="5565775" cy="4953000"/>
          </a:xfrm>
        </p:spPr>
        <p:txBody>
          <a:bodyPr>
            <a:noAutofit/>
          </a:bodyPr>
          <a:lstStyle/>
          <a:p>
            <a:pPr>
              <a:buFont typeface="Wingdings" panose="05000000000000000000" charset="0"/>
              <a:buChar char="Ø"/>
            </a:pPr>
            <a:r>
              <a:rPr lang="en-US" sz="2500" dirty="0"/>
              <a:t>User Authentication</a:t>
            </a:r>
            <a:endParaRPr lang="en-US" sz="2500" dirty="0"/>
          </a:p>
          <a:p>
            <a:pPr>
              <a:buFont typeface="Wingdings" panose="05000000000000000000" charset="0"/>
              <a:buChar char="Ø"/>
            </a:pPr>
            <a:r>
              <a:rPr lang="en-US" sz="2500" dirty="0"/>
              <a:t>Bidding System</a:t>
            </a:r>
            <a:endParaRPr lang="en-US" sz="2500" dirty="0"/>
          </a:p>
          <a:p>
            <a:pPr>
              <a:buFont typeface="Wingdings" panose="05000000000000000000" charset="0"/>
              <a:buChar char="Ø"/>
            </a:pPr>
            <a:r>
              <a:rPr lang="en-US" sz="2500" dirty="0"/>
              <a:t>Cart / Check Out</a:t>
            </a:r>
            <a:endParaRPr lang="en-US" sz="2500" dirty="0"/>
          </a:p>
          <a:p>
            <a:pPr>
              <a:buFont typeface="Wingdings" panose="05000000000000000000" charset="0"/>
              <a:buChar char="Ø"/>
            </a:pPr>
            <a:r>
              <a:rPr lang="en-US" sz="2500" dirty="0"/>
              <a:t>Wishlist </a:t>
            </a:r>
            <a:endParaRPr lang="en-US" sz="2500" dirty="0"/>
          </a:p>
          <a:p>
            <a:pPr>
              <a:buFont typeface="Wingdings" panose="05000000000000000000" charset="0"/>
              <a:buChar char="Ø"/>
            </a:pPr>
            <a:r>
              <a:rPr lang="en-US" sz="2500" dirty="0"/>
              <a:t>Product Management</a:t>
            </a:r>
            <a:endParaRPr lang="en-US" sz="2500" dirty="0"/>
          </a:p>
          <a:p>
            <a:pPr>
              <a:buFont typeface="Wingdings" panose="05000000000000000000" charset="0"/>
              <a:buChar char="Ø"/>
            </a:pPr>
            <a:r>
              <a:rPr lang="en-US" sz="2500" dirty="0"/>
              <a:t>Event Creation</a:t>
            </a:r>
            <a:endParaRPr lang="en-US" sz="2500" dirty="0"/>
          </a:p>
          <a:p>
            <a:pPr>
              <a:buFont typeface="Wingdings" panose="05000000000000000000" charset="0"/>
              <a:buChar char="Ø"/>
            </a:pPr>
            <a:r>
              <a:rPr lang="en-US" sz="2500" dirty="0"/>
              <a:t>Order Management</a:t>
            </a:r>
            <a:endParaRPr lang="en-US" sz="2500" dirty="0"/>
          </a:p>
          <a:p>
            <a:pPr>
              <a:buFont typeface="Wingdings" panose="05000000000000000000" charset="0"/>
              <a:buChar char="Ø"/>
            </a:pPr>
            <a:r>
              <a:rPr lang="en-US" sz="2500" dirty="0"/>
              <a:t>Review &amp; Rating </a:t>
            </a:r>
            <a:endParaRPr lang="en-US" sz="2500" dirty="0"/>
          </a:p>
          <a:p>
            <a:pPr>
              <a:buFont typeface="Wingdings" panose="05000000000000000000" charset="0"/>
              <a:buChar char="Ø"/>
            </a:pPr>
            <a:r>
              <a:rPr lang="en-US" sz="2500" dirty="0"/>
              <a:t>Shop Customization</a:t>
            </a:r>
            <a:endParaRPr lang="en-US" sz="2500" dirty="0"/>
          </a:p>
          <a:p>
            <a:pPr>
              <a:buFont typeface="Wingdings" panose="05000000000000000000" charset="0"/>
              <a:buChar char="Ø"/>
            </a:pPr>
            <a:r>
              <a:rPr lang="en-US" sz="2500" dirty="0"/>
              <a:t>Live Auction</a:t>
            </a:r>
            <a:endParaRPr lang="en-US" sz="2500" dirty="0"/>
          </a:p>
          <a:p>
            <a:pPr>
              <a:buFont typeface="Wingdings" panose="05000000000000000000" charset="0"/>
              <a:buChar char="Ø"/>
            </a:pPr>
            <a:r>
              <a:rPr lang="en-US" sz="2500" dirty="0"/>
              <a:t>Chat</a:t>
            </a:r>
            <a:endParaRPr lang="en-US" sz="2500" dirty="0"/>
          </a:p>
          <a:p>
            <a:pPr>
              <a:buFont typeface="Wingdings" panose="05000000000000000000" charset="0"/>
              <a:buChar char="Ø"/>
            </a:pPr>
            <a:endParaRPr lang="en-US" sz="23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2778" y="2153173"/>
            <a:ext cx="4369981" cy="4369981"/>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Functional Requirement</a:t>
            </a:r>
            <a:endParaRPr lang="en-US" dirty="0"/>
          </a:p>
        </p:txBody>
      </p:sp>
      <p:sp>
        <p:nvSpPr>
          <p:cNvPr id="3" name="Content Placeholder 2"/>
          <p:cNvSpPr>
            <a:spLocks noGrp="1"/>
          </p:cNvSpPr>
          <p:nvPr>
            <p:ph idx="1"/>
          </p:nvPr>
        </p:nvSpPr>
        <p:spPr>
          <a:xfrm>
            <a:off x="5379085" y="2071370"/>
            <a:ext cx="5692140" cy="4301490"/>
          </a:xfrm>
        </p:spPr>
        <p:txBody>
          <a:bodyPr>
            <a:noAutofit/>
          </a:bodyPr>
          <a:lstStyle/>
          <a:p>
            <a:pPr>
              <a:buFont typeface="Wingdings" panose="05000000000000000000" charset="0"/>
              <a:buChar char="Ø"/>
            </a:pPr>
            <a:r>
              <a:rPr lang="en-US" sz="2600" dirty="0"/>
              <a:t>User Authentication &amp; Authorization</a:t>
            </a:r>
            <a:endParaRPr lang="en-US" sz="2600" dirty="0"/>
          </a:p>
          <a:p>
            <a:pPr>
              <a:buFont typeface="Wingdings" panose="05000000000000000000" charset="0"/>
              <a:buChar char="Ø"/>
            </a:pPr>
            <a:r>
              <a:rPr lang="en-US" sz="2600" dirty="0"/>
              <a:t>Product Management</a:t>
            </a:r>
            <a:endParaRPr lang="en-US" sz="2600" dirty="0"/>
          </a:p>
          <a:p>
            <a:pPr>
              <a:buFont typeface="Wingdings" panose="05000000000000000000" charset="0"/>
              <a:buChar char="Ø"/>
            </a:pPr>
            <a:r>
              <a:rPr lang="en-US" sz="2600" dirty="0"/>
              <a:t>Bidding System</a:t>
            </a:r>
            <a:endParaRPr lang="en-US" sz="2600" dirty="0"/>
          </a:p>
          <a:p>
            <a:pPr>
              <a:buFont typeface="Wingdings" panose="05000000000000000000" charset="0"/>
              <a:buChar char="Ø"/>
            </a:pPr>
            <a:r>
              <a:rPr lang="en-US" sz="2600" dirty="0"/>
              <a:t>Order Management</a:t>
            </a:r>
            <a:endParaRPr lang="en-US" sz="2600" dirty="0"/>
          </a:p>
          <a:p>
            <a:pPr>
              <a:buFont typeface="Wingdings" panose="05000000000000000000" charset="0"/>
              <a:buChar char="Ø"/>
            </a:pPr>
            <a:r>
              <a:rPr lang="en-US" sz="2600" dirty="0"/>
              <a:t>Review &amp; Rating System</a:t>
            </a:r>
            <a:endParaRPr lang="en-US" sz="2600" dirty="0"/>
          </a:p>
          <a:p>
            <a:pPr>
              <a:buFont typeface="Wingdings" panose="05000000000000000000" charset="0"/>
              <a:buChar char="Ø"/>
            </a:pPr>
            <a:r>
              <a:rPr lang="en-US" sz="2600" dirty="0"/>
              <a:t>Wishlist Feature</a:t>
            </a:r>
            <a:endParaRPr lang="en-US" sz="2600" dirty="0"/>
          </a:p>
          <a:p>
            <a:pPr>
              <a:buFont typeface="Wingdings" panose="05000000000000000000" charset="0"/>
              <a:buChar char="Ø"/>
            </a:pPr>
            <a:r>
              <a:rPr lang="en-US" sz="2600" dirty="0"/>
              <a:t>Event &amp; Coupon Creation</a:t>
            </a:r>
            <a:endParaRPr lang="en-US" sz="2600" dirty="0"/>
          </a:p>
          <a:p>
            <a:pPr>
              <a:buFont typeface="Wingdings" panose="05000000000000000000" charset="0"/>
              <a:buChar char="Ø"/>
            </a:pPr>
            <a:r>
              <a:rPr lang="en-US" sz="2600" dirty="0"/>
              <a:t>Payment Processing</a:t>
            </a:r>
            <a:endParaRPr lang="en-US" sz="260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2925" y="2071370"/>
            <a:ext cx="4310380" cy="4431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Requirement</a:t>
            </a:r>
            <a:endParaRPr lang="en-US" dirty="0"/>
          </a:p>
        </p:txBody>
      </p:sp>
      <p:sp>
        <p:nvSpPr>
          <p:cNvPr id="3" name="Content Placeholder 2"/>
          <p:cNvSpPr>
            <a:spLocks noGrp="1"/>
          </p:cNvSpPr>
          <p:nvPr>
            <p:ph idx="1"/>
          </p:nvPr>
        </p:nvSpPr>
        <p:spPr>
          <a:xfrm>
            <a:off x="6729428" y="2505456"/>
            <a:ext cx="4426251" cy="3599316"/>
          </a:xfrm>
        </p:spPr>
        <p:txBody>
          <a:bodyPr>
            <a:noAutofit/>
          </a:bodyPr>
          <a:lstStyle/>
          <a:p>
            <a:pPr>
              <a:buFont typeface="Wingdings" panose="05000000000000000000" charset="0"/>
              <a:buChar char="Ø"/>
            </a:pPr>
            <a:r>
              <a:rPr lang="en-US" sz="2500" dirty="0"/>
              <a:t>Performance</a:t>
            </a:r>
            <a:endParaRPr lang="en-US" sz="2500" dirty="0"/>
          </a:p>
          <a:p>
            <a:pPr>
              <a:lnSpc>
                <a:spcPct val="150000"/>
              </a:lnSpc>
              <a:buFont typeface="Wingdings" panose="05000000000000000000" charset="0"/>
              <a:buChar char="Ø"/>
            </a:pPr>
            <a:r>
              <a:rPr lang="en-US" sz="2500" dirty="0"/>
              <a:t>Security</a:t>
            </a:r>
            <a:endParaRPr lang="en-US" sz="2500" dirty="0"/>
          </a:p>
          <a:p>
            <a:pPr>
              <a:lnSpc>
                <a:spcPct val="150000"/>
              </a:lnSpc>
              <a:buFont typeface="Wingdings" panose="05000000000000000000" charset="0"/>
              <a:buChar char="Ø"/>
            </a:pPr>
            <a:r>
              <a:rPr lang="en-US" sz="2500" dirty="0"/>
              <a:t>Scalability</a:t>
            </a:r>
            <a:endParaRPr lang="en-US" sz="2500" dirty="0"/>
          </a:p>
          <a:p>
            <a:pPr>
              <a:lnSpc>
                <a:spcPct val="150000"/>
              </a:lnSpc>
              <a:buFont typeface="Wingdings" panose="05000000000000000000" charset="0"/>
              <a:buChar char="Ø"/>
            </a:pPr>
            <a:r>
              <a:rPr lang="en-US" sz="2500" dirty="0"/>
              <a:t>Usability</a:t>
            </a:r>
            <a:endParaRPr lang="en-US" sz="2500" dirty="0"/>
          </a:p>
          <a:p>
            <a:pPr>
              <a:lnSpc>
                <a:spcPct val="150000"/>
              </a:lnSpc>
              <a:buFont typeface="Wingdings" panose="05000000000000000000" charset="0"/>
              <a:buChar char="Ø"/>
            </a:pPr>
            <a:r>
              <a:rPr lang="en-US" sz="2500" dirty="0"/>
              <a:t>Availability</a:t>
            </a:r>
            <a:endParaRPr lang="en-US" sz="2500" dirty="0"/>
          </a:p>
          <a:p>
            <a:pPr>
              <a:lnSpc>
                <a:spcPct val="150000"/>
              </a:lnSpc>
              <a:buFont typeface="Wingdings" panose="05000000000000000000" charset="0"/>
              <a:buChar char="Ø"/>
            </a:pPr>
            <a:r>
              <a:rPr lang="en-US" sz="2500" dirty="0"/>
              <a:t>Data Integrity</a:t>
            </a:r>
            <a:endParaRPr lang="en-US" sz="2500"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43110" y="2314535"/>
            <a:ext cx="4178105" cy="4178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Architecture Diagram</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477260" y="1044575"/>
            <a:ext cx="4592955" cy="5813425"/>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193" y="539646"/>
            <a:ext cx="1531807" cy="1531807"/>
          </a:xfrm>
          <a:prstGeom prst="rect">
            <a:avLst/>
          </a:prstGeom>
        </p:spPr>
      </p:pic>
    </p:spTree>
  </p:cSld>
  <p:clrMapOvr>
    <a:masterClrMapping/>
  </p:clrMapOvr>
</p:sld>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0</TotalTime>
  <Words>2683</Words>
  <Application>WPS Presentation</Application>
  <PresentationFormat>Widescreen</PresentationFormat>
  <Paragraphs>113</Paragraphs>
  <Slides>29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Arial</vt:lpstr>
      <vt:lpstr>SimSun</vt:lpstr>
      <vt:lpstr>Wingdings</vt:lpstr>
      <vt:lpstr>Times New Roman</vt:lpstr>
      <vt:lpstr>Wingdings</vt:lpstr>
      <vt:lpstr>Microsoft YaHei</vt:lpstr>
      <vt:lpstr>Arial Unicode MS</vt:lpstr>
      <vt:lpstr>Calibri</vt:lpstr>
      <vt:lpstr>Communications and Dialogues</vt:lpstr>
      <vt:lpstr>PowerPoint 演示文稿</vt:lpstr>
      <vt:lpstr>Introduction</vt:lpstr>
      <vt:lpstr>Problem Statement</vt:lpstr>
      <vt:lpstr>Solution</vt:lpstr>
      <vt:lpstr>Solution</vt:lpstr>
      <vt:lpstr>Features</vt:lpstr>
      <vt:lpstr>Functional Requirement</vt:lpstr>
      <vt:lpstr>Non-Functional Requirement</vt:lpstr>
      <vt:lpstr>Architecture Diagram</vt:lpstr>
      <vt:lpstr>Usecase Diagram</vt:lpstr>
      <vt:lpstr>Class Diagram</vt:lpstr>
      <vt:lpstr>Sequence Diagram</vt:lpstr>
      <vt:lpstr>Activity Diagram</vt:lpstr>
      <vt:lpstr>Home Page Hero Section</vt:lpstr>
      <vt:lpstr>Home Page Category Section</vt:lpstr>
      <vt:lpstr>HomePage Best Deal Section</vt:lpstr>
      <vt:lpstr>HomePage Feature Product Section</vt:lpstr>
      <vt:lpstr>Home Page Footer Section</vt:lpstr>
      <vt:lpstr>Home Page Products</vt:lpstr>
      <vt:lpstr>Live Auction</vt:lpstr>
      <vt:lpstr>User Sign Up</vt:lpstr>
      <vt:lpstr>User Sign Up Successfully</vt:lpstr>
      <vt:lpstr>User Profile </vt:lpstr>
      <vt:lpstr>Login Shop</vt:lpstr>
      <vt:lpstr>Upload Product With Auction </vt:lpstr>
      <vt:lpstr>Upload Product</vt:lpstr>
      <vt:lpstr>Admin View and Manage User</vt:lpstr>
      <vt:lpstr>Admin View All Product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Raza</dc:creator>
  <cp:lastModifiedBy>WPS_1767861322</cp:lastModifiedBy>
  <cp:revision>17</cp:revision>
  <dcterms:created xsi:type="dcterms:W3CDTF">2025-02-17T14:17:00Z</dcterms:created>
  <dcterms:modified xsi:type="dcterms:W3CDTF">2026-01-24T17:21:48Z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8CECAE890C864240B2846602A79C78C4_12</vt:lpwstr>
  </property>
  <property fmtid="{D5CDD505-2E9C-101B-9397-08002B2CF9AE}" pid="3" name="KSOProductBuildVer">
    <vt:lpwstr>1033-12.2.0.23155</vt:lpwstr>
  </property>
</Properties>
</file>